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aleway"/>
      <p:regular r:id="rId17"/>
      <p:bold r:id="rId18"/>
      <p:italic r:id="rId19"/>
      <p:boldItalic r:id="rId20"/>
    </p:embeddedFont>
    <p:embeddedFont>
      <p:font typeface="Roboto"/>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regular.fntdata"/><Relationship Id="rId16" Type="http://schemas.openxmlformats.org/officeDocument/2006/relationships/slide" Target="slides/slide11.xml"/><Relationship Id="rId19" Type="http://schemas.openxmlformats.org/officeDocument/2006/relationships/font" Target="fonts/Raleway-italic.fntdata"/><Relationship Id="rId18" Type="http://schemas.openxmlformats.org/officeDocument/2006/relationships/font" Target="fonts/Ralew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5273449e6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5273449e6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0a7de2562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0a7de2562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54748073b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54748073b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5273449e6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5273449e6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5273449e6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5273449e6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5273449e6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5273449e6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5273449e67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5273449e67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5273449e6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5273449e6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5273449e6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5273449e6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5273449e6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5273449e6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hyperlink" Target="http://www.youtube.com/watch?v=ibJqpvqis6Q" TargetMode="Externa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8.jp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Presentation</a:t>
            </a:r>
            <a:endParaRPr/>
          </a:p>
          <a:p>
            <a:pPr indent="0" lvl="0" marL="0" rtl="0" algn="l">
              <a:spcBef>
                <a:spcPts val="0"/>
              </a:spcBef>
              <a:spcAft>
                <a:spcPts val="0"/>
              </a:spcAft>
              <a:buNone/>
            </a:pPr>
            <a:r>
              <a:rPr lang="en"/>
              <a:t>3D Applications Network</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Brandon Cernohous July 28th,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 5, 10 year vision </a:t>
            </a:r>
            <a:endParaRPr/>
          </a:p>
        </p:txBody>
      </p:sp>
      <p:sp>
        <p:nvSpPr>
          <p:cNvPr id="158" name="Google Shape;158;p22"/>
          <p:cNvSpPr txBox="1"/>
          <p:nvPr>
            <p:ph idx="1" type="body"/>
          </p:nvPr>
        </p:nvSpPr>
        <p:spPr>
          <a:xfrm>
            <a:off x="686225" y="453340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User creating new things, interacting virtually with next generation digital tools, and printers approaching the ease of Star Trek </a:t>
            </a:r>
            <a:r>
              <a:rPr lang="en"/>
              <a:t>replicators.</a:t>
            </a:r>
            <a:endParaRPr/>
          </a:p>
        </p:txBody>
      </p:sp>
      <p:pic>
        <p:nvPicPr>
          <p:cNvPr id="159" name="Google Shape;159;p22"/>
          <p:cNvPicPr preferRelativeResize="0"/>
          <p:nvPr/>
        </p:nvPicPr>
        <p:blipFill>
          <a:blip r:embed="rId3">
            <a:alphaModFix/>
          </a:blip>
          <a:stretch>
            <a:fillRect/>
          </a:stretch>
        </p:blipFill>
        <p:spPr>
          <a:xfrm>
            <a:off x="3386425" y="1853850"/>
            <a:ext cx="2374751" cy="2374751"/>
          </a:xfrm>
          <a:prstGeom prst="rect">
            <a:avLst/>
          </a:prstGeom>
          <a:noFill/>
          <a:ln>
            <a:noFill/>
          </a:ln>
        </p:spPr>
      </p:pic>
      <p:pic>
        <p:nvPicPr>
          <p:cNvPr id="160" name="Google Shape;160;p22"/>
          <p:cNvPicPr preferRelativeResize="0"/>
          <p:nvPr/>
        </p:nvPicPr>
        <p:blipFill>
          <a:blip r:embed="rId4">
            <a:alphaModFix/>
          </a:blip>
          <a:stretch>
            <a:fillRect/>
          </a:stretch>
        </p:blipFill>
        <p:spPr>
          <a:xfrm>
            <a:off x="6308926" y="1853850"/>
            <a:ext cx="2374751" cy="2374751"/>
          </a:xfrm>
          <a:prstGeom prst="rect">
            <a:avLst/>
          </a:prstGeom>
          <a:noFill/>
          <a:ln>
            <a:noFill/>
          </a:ln>
        </p:spPr>
      </p:pic>
      <p:pic>
        <p:nvPicPr>
          <p:cNvPr id="161" name="Google Shape;161;p22"/>
          <p:cNvPicPr preferRelativeResize="0"/>
          <p:nvPr/>
        </p:nvPicPr>
        <p:blipFill>
          <a:blip r:embed="rId5">
            <a:alphaModFix/>
          </a:blip>
          <a:stretch>
            <a:fillRect/>
          </a:stretch>
        </p:blipFill>
        <p:spPr>
          <a:xfrm>
            <a:off x="429350" y="1853850"/>
            <a:ext cx="2374751" cy="23747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descr="Description of MDDI Final Project. 3D Applications Network." id="92" name="Google Shape;92;p14" title="MDDI Final BJC">
            <a:hlinkClick r:id="rId3"/>
          </p:cNvPr>
          <p:cNvPicPr preferRelativeResize="0"/>
          <p:nvPr/>
        </p:nvPicPr>
        <p:blipFill>
          <a:blip r:embed="rId4">
            <a:alphaModFix/>
          </a:blip>
          <a:stretch>
            <a:fillRect/>
          </a:stretch>
        </p:blipFill>
        <p:spPr>
          <a:xfrm>
            <a:off x="743963" y="418475"/>
            <a:ext cx="7656075" cy="4306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of the local-global topic</a:t>
            </a:r>
            <a:endParaRPr/>
          </a:p>
        </p:txBody>
      </p:sp>
      <p:sp>
        <p:nvSpPr>
          <p:cNvPr id="98" name="Google Shape;98;p15"/>
          <p:cNvSpPr txBox="1"/>
          <p:nvPr/>
        </p:nvSpPr>
        <p:spPr>
          <a:xfrm>
            <a:off x="632400" y="2854425"/>
            <a:ext cx="7879200" cy="233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Challenges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Lack of material science knowledge - lots of poor quality information online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Hundreds of parameters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Optimization is time consuming - 4-8 weeks to create a robust profile per resolution</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Difficult for </a:t>
            </a:r>
            <a:r>
              <a:rPr lang="en">
                <a:latin typeface="Lato"/>
                <a:ea typeface="Lato"/>
                <a:cs typeface="Lato"/>
                <a:sym typeface="Lato"/>
              </a:rPr>
              <a:t>companies</a:t>
            </a:r>
            <a:r>
              <a:rPr lang="en">
                <a:latin typeface="Lato"/>
                <a:ea typeface="Lato"/>
                <a:cs typeface="Lato"/>
                <a:sym typeface="Lato"/>
              </a:rPr>
              <a:t> adopting 3D printing to dedicate time</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Difficult/expensive for </a:t>
            </a:r>
            <a:r>
              <a:rPr lang="en">
                <a:latin typeface="Lato"/>
                <a:ea typeface="Lato"/>
                <a:cs typeface="Lato"/>
                <a:sym typeface="Lato"/>
              </a:rPr>
              <a:t>hobbyists</a:t>
            </a:r>
            <a:r>
              <a:rPr lang="en">
                <a:latin typeface="Lato"/>
                <a:ea typeface="Lato"/>
                <a:cs typeface="Lato"/>
                <a:sym typeface="Lato"/>
              </a:rPr>
              <a:t>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No repository. Learnings are lost or duplicated</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OEMs want to sell </a:t>
            </a:r>
            <a:r>
              <a:rPr lang="en">
                <a:latin typeface="Lato"/>
                <a:ea typeface="Lato"/>
                <a:cs typeface="Lato"/>
                <a:sym typeface="Lato"/>
              </a:rPr>
              <a:t>their</a:t>
            </a:r>
            <a:r>
              <a:rPr lang="en">
                <a:latin typeface="Lato"/>
                <a:ea typeface="Lato"/>
                <a:cs typeface="Lato"/>
                <a:sym typeface="Lato"/>
              </a:rPr>
              <a:t> own materials - minimal 3rd party support</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Diversity of hardware, software, slicer, materials, modifications leads to huge complexity</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Experts difficult to find</a:t>
            </a:r>
            <a:endParaRPr>
              <a:latin typeface="Lato"/>
              <a:ea typeface="Lato"/>
              <a:cs typeface="Lato"/>
              <a:sym typeface="Lato"/>
            </a:endParaRPr>
          </a:p>
        </p:txBody>
      </p:sp>
      <p:sp>
        <p:nvSpPr>
          <p:cNvPr id="99" name="Google Shape;99;p15"/>
          <p:cNvSpPr txBox="1"/>
          <p:nvPr/>
        </p:nvSpPr>
        <p:spPr>
          <a:xfrm>
            <a:off x="634200" y="1904150"/>
            <a:ext cx="7688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3D printing of advanced materials hard, and basic materials like PLA have functional limits. This leads to underutilization of technology and capabilities. At worst the challenges lead users to abandon the technology completely. Individual users may struggle to use 3D printing in </a:t>
            </a:r>
            <a:r>
              <a:rPr lang="en">
                <a:latin typeface="Lato"/>
                <a:ea typeface="Lato"/>
                <a:cs typeface="Lato"/>
                <a:sym typeface="Lato"/>
              </a:rPr>
              <a:t>their</a:t>
            </a:r>
            <a:r>
              <a:rPr lang="en">
                <a:latin typeface="Lato"/>
                <a:ea typeface="Lato"/>
                <a:cs typeface="Lato"/>
                <a:sym typeface="Lato"/>
              </a:rPr>
              <a:t> own projects. Materials enable the application!</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Formulation and explanation of the project</a:t>
            </a:r>
            <a:endParaRPr/>
          </a:p>
        </p:txBody>
      </p:sp>
      <p:sp>
        <p:nvSpPr>
          <p:cNvPr id="105" name="Google Shape;105;p16"/>
          <p:cNvSpPr txBox="1"/>
          <p:nvPr>
            <p:ph idx="1" type="body"/>
          </p:nvPr>
        </p:nvSpPr>
        <p:spPr>
          <a:xfrm>
            <a:off x="729450" y="2078875"/>
            <a:ext cx="7688700" cy="2805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My goal was to build a community space where users of different, materials, systems, etc could come together with industry experts to solve problems. And collect knowledge to prevent the loss of learning. This was a multifront effort.</a:t>
            </a:r>
            <a:endParaRPr/>
          </a:p>
          <a:p>
            <a:pPr indent="-298767" lvl="0" marL="457200" rtl="0" algn="l">
              <a:spcBef>
                <a:spcPts val="1200"/>
              </a:spcBef>
              <a:spcAft>
                <a:spcPts val="0"/>
              </a:spcAft>
              <a:buSzPct val="100000"/>
              <a:buChar char="●"/>
            </a:pPr>
            <a:r>
              <a:rPr lang="en"/>
              <a:t>Short Term Goals (Implementation in progress)</a:t>
            </a:r>
            <a:endParaRPr/>
          </a:p>
          <a:p>
            <a:pPr indent="-287972" lvl="1" marL="914400" rtl="0" algn="l">
              <a:spcBef>
                <a:spcPts val="0"/>
              </a:spcBef>
              <a:spcAft>
                <a:spcPts val="0"/>
              </a:spcAft>
              <a:buSzPct val="100000"/>
              <a:buChar char="○"/>
            </a:pPr>
            <a:r>
              <a:rPr lang="en"/>
              <a:t>Educational guide meant to teach good optimization </a:t>
            </a:r>
            <a:r>
              <a:rPr lang="en"/>
              <a:t>strategies</a:t>
            </a:r>
            <a:r>
              <a:rPr lang="en"/>
              <a:t> for new materials</a:t>
            </a:r>
            <a:endParaRPr/>
          </a:p>
          <a:p>
            <a:pPr indent="-287972" lvl="2" marL="1371600" rtl="0" algn="l">
              <a:spcBef>
                <a:spcPts val="0"/>
              </a:spcBef>
              <a:spcAft>
                <a:spcPts val="0"/>
              </a:spcAft>
              <a:buSzPct val="100000"/>
              <a:buChar char="■"/>
            </a:pPr>
            <a:r>
              <a:rPr lang="en"/>
              <a:t>https://3d-applications-network.gitbook.io/tuning-guide/</a:t>
            </a:r>
            <a:endParaRPr/>
          </a:p>
          <a:p>
            <a:pPr indent="-287972" lvl="1" marL="914400" rtl="0" algn="l">
              <a:spcBef>
                <a:spcPts val="0"/>
              </a:spcBef>
              <a:spcAft>
                <a:spcPts val="0"/>
              </a:spcAft>
              <a:buSzPct val="100000"/>
              <a:buChar char="○"/>
            </a:pPr>
            <a:r>
              <a:rPr lang="en"/>
              <a:t>Discord channel as a space for users to connect in real time</a:t>
            </a:r>
            <a:endParaRPr/>
          </a:p>
          <a:p>
            <a:pPr indent="-287972" lvl="2" marL="1371600" rtl="0" algn="l">
              <a:spcBef>
                <a:spcPts val="0"/>
              </a:spcBef>
              <a:spcAft>
                <a:spcPts val="0"/>
              </a:spcAft>
              <a:buSzPct val="100000"/>
              <a:buChar char="■"/>
            </a:pPr>
            <a:r>
              <a:rPr lang="en"/>
              <a:t>https://discord.gg/sAGAUmfG</a:t>
            </a:r>
            <a:endParaRPr/>
          </a:p>
          <a:p>
            <a:pPr indent="-298767" lvl="0" marL="457200" rtl="0" algn="l">
              <a:spcBef>
                <a:spcPts val="0"/>
              </a:spcBef>
              <a:spcAft>
                <a:spcPts val="0"/>
              </a:spcAft>
              <a:buSzPct val="100000"/>
              <a:buChar char="●"/>
            </a:pPr>
            <a:r>
              <a:rPr lang="en"/>
              <a:t>Long Term Goals (Future State)</a:t>
            </a:r>
            <a:endParaRPr/>
          </a:p>
          <a:p>
            <a:pPr indent="-287972" lvl="1" marL="914400" rtl="0" algn="l">
              <a:spcBef>
                <a:spcPts val="0"/>
              </a:spcBef>
              <a:spcAft>
                <a:spcPts val="0"/>
              </a:spcAft>
              <a:buSzPct val="100000"/>
              <a:buChar char="○"/>
            </a:pPr>
            <a:r>
              <a:rPr lang="en"/>
              <a:t>Create an agnostic repository that can intake data from multiple softwares. Searchable my material and system. Contain important context not included in config files. Represent multiple technologies</a:t>
            </a:r>
            <a:endParaRPr/>
          </a:p>
          <a:p>
            <a:pPr indent="-287972" lvl="1" marL="914400" rtl="0" algn="l">
              <a:spcBef>
                <a:spcPts val="0"/>
              </a:spcBef>
              <a:spcAft>
                <a:spcPts val="0"/>
              </a:spcAft>
              <a:buSzPct val="100000"/>
              <a:buChar char="○"/>
            </a:pPr>
            <a:r>
              <a:rPr lang="en"/>
              <a:t>Create content on which Material to select</a:t>
            </a:r>
            <a:endParaRPr/>
          </a:p>
          <a:p>
            <a:pPr indent="-287972" lvl="1" marL="914400" rtl="0" algn="l">
              <a:spcBef>
                <a:spcPts val="0"/>
              </a:spcBef>
              <a:spcAft>
                <a:spcPts val="0"/>
              </a:spcAft>
              <a:buSzPct val="100000"/>
              <a:buChar char="○"/>
            </a:pPr>
            <a:r>
              <a:rPr lang="en"/>
              <a:t>Content on which Technology to use. UV, FFF, SLS, etc</a:t>
            </a:r>
            <a:endParaRPr/>
          </a:p>
          <a:p>
            <a:pPr indent="-287972" lvl="1" marL="914400" rtl="0" algn="l">
              <a:spcBef>
                <a:spcPts val="0"/>
              </a:spcBef>
              <a:spcAft>
                <a:spcPts val="0"/>
              </a:spcAft>
              <a:buSzPct val="100000"/>
              <a:buChar char="○"/>
            </a:pPr>
            <a:r>
              <a:rPr lang="en"/>
              <a:t>Create a rating system to validate which profiles are most functional</a:t>
            </a:r>
            <a:endParaRPr/>
          </a:p>
          <a:p>
            <a:pPr indent="-287972" lvl="2" marL="1371600" rtl="0" algn="l">
              <a:spcBef>
                <a:spcPts val="0"/>
              </a:spcBef>
              <a:spcAft>
                <a:spcPts val="0"/>
              </a:spcAft>
              <a:buSzPct val="100000"/>
              <a:buChar char="■"/>
            </a:pPr>
            <a:r>
              <a:rPr lang="en"/>
              <a:t>Implement AI to predict parameters for new combinations</a:t>
            </a:r>
            <a:endParaRPr/>
          </a:p>
          <a:p>
            <a:pPr indent="-287972" lvl="1" marL="914400" rtl="0" algn="l">
              <a:spcBef>
                <a:spcPts val="0"/>
              </a:spcBef>
              <a:spcAft>
                <a:spcPts val="0"/>
              </a:spcAft>
              <a:buSzPct val="100000"/>
              <a:buChar char="○"/>
            </a:pPr>
            <a:r>
              <a:rPr lang="en"/>
              <a:t>Create a forum focused on materials optimization on a wide range of platforms</a:t>
            </a:r>
            <a:endParaRPr/>
          </a:p>
          <a:p>
            <a:pPr indent="0" lvl="0" marL="45720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Interventions + Experiments</a:t>
            </a:r>
            <a:endParaRPr/>
          </a:p>
        </p:txBody>
      </p:sp>
      <p:sp>
        <p:nvSpPr>
          <p:cNvPr id="111" name="Google Shape;111;p17"/>
          <p:cNvSpPr txBox="1"/>
          <p:nvPr>
            <p:ph idx="1" type="body"/>
          </p:nvPr>
        </p:nvSpPr>
        <p:spPr>
          <a:xfrm>
            <a:off x="0" y="2078875"/>
            <a:ext cx="2477100" cy="2873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Local use cases - Bee hotel</a:t>
            </a:r>
            <a:endParaRPr/>
          </a:p>
          <a:p>
            <a:pPr indent="-311150" lvl="0" marL="457200" rtl="0" algn="l">
              <a:spcBef>
                <a:spcPts val="1200"/>
              </a:spcBef>
              <a:spcAft>
                <a:spcPts val="0"/>
              </a:spcAft>
              <a:buSzPts val="1300"/>
              <a:buChar char="●"/>
            </a:pPr>
            <a:r>
              <a:rPr lang="en"/>
              <a:t>Assisted in selecting and tuning a material for a “bee hotel”</a:t>
            </a:r>
            <a:endParaRPr/>
          </a:p>
          <a:p>
            <a:pPr indent="-311150" lvl="0" marL="457200" rtl="0" algn="l">
              <a:spcBef>
                <a:spcPts val="0"/>
              </a:spcBef>
              <a:spcAft>
                <a:spcPts val="0"/>
              </a:spcAft>
              <a:buSzPts val="1300"/>
              <a:buChar char="●"/>
            </a:pPr>
            <a:r>
              <a:rPr lang="en"/>
              <a:t>Material tuning took 2-3 weeks to complete for an “ok” profile</a:t>
            </a:r>
            <a:endParaRPr/>
          </a:p>
          <a:p>
            <a:pPr indent="-311150" lvl="0" marL="457200" rtl="0" algn="l">
              <a:spcBef>
                <a:spcPts val="0"/>
              </a:spcBef>
              <a:spcAft>
                <a:spcPts val="0"/>
              </a:spcAft>
              <a:buSzPts val="1300"/>
              <a:buChar char="●"/>
            </a:pPr>
            <a:r>
              <a:rPr lang="en"/>
              <a:t>Used the process to create a guide for finding material parameters</a:t>
            </a:r>
            <a:endParaRPr/>
          </a:p>
        </p:txBody>
      </p:sp>
      <p:sp>
        <p:nvSpPr>
          <p:cNvPr id="112" name="Google Shape;112;p17"/>
          <p:cNvSpPr txBox="1"/>
          <p:nvPr>
            <p:ph idx="1" type="body"/>
          </p:nvPr>
        </p:nvSpPr>
        <p:spPr>
          <a:xfrm>
            <a:off x="6784525" y="2078875"/>
            <a:ext cx="2290500" cy="28734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t>Industry Experts</a:t>
            </a:r>
            <a:endParaRPr/>
          </a:p>
          <a:p>
            <a:pPr indent="-311150" lvl="0" marL="457200" rtl="0" algn="l">
              <a:spcBef>
                <a:spcPts val="1200"/>
              </a:spcBef>
              <a:spcAft>
                <a:spcPts val="0"/>
              </a:spcAft>
              <a:buSzPts val="1300"/>
              <a:buChar char="●"/>
            </a:pPr>
            <a:r>
              <a:rPr lang="en"/>
              <a:t>Reached out to 10 industry connections for engagement in the project</a:t>
            </a:r>
            <a:endParaRPr/>
          </a:p>
          <a:p>
            <a:pPr indent="-311150" lvl="0" marL="457200" rtl="0" algn="l">
              <a:spcBef>
                <a:spcPts val="0"/>
              </a:spcBef>
              <a:spcAft>
                <a:spcPts val="0"/>
              </a:spcAft>
              <a:buSzPts val="1300"/>
              <a:buChar char="●"/>
            </a:pPr>
            <a:r>
              <a:rPr lang="en"/>
              <a:t>All agreed that expert level materials help is </a:t>
            </a:r>
            <a:r>
              <a:rPr lang="en"/>
              <a:t>necessary</a:t>
            </a:r>
            <a:endParaRPr/>
          </a:p>
          <a:p>
            <a:pPr indent="-311150" lvl="0" marL="457200" rtl="0" algn="l">
              <a:spcBef>
                <a:spcPts val="0"/>
              </a:spcBef>
              <a:spcAft>
                <a:spcPts val="0"/>
              </a:spcAft>
              <a:buSzPts val="1300"/>
              <a:buChar char="●"/>
            </a:pPr>
            <a:r>
              <a:rPr lang="en"/>
              <a:t>All 10 have reservations about participating due to non competes, employee agreements</a:t>
            </a:r>
            <a:r>
              <a:rPr lang="en"/>
              <a:t> </a:t>
            </a:r>
            <a:endParaRPr/>
          </a:p>
        </p:txBody>
      </p:sp>
      <p:sp>
        <p:nvSpPr>
          <p:cNvPr id="113" name="Google Shape;113;p17"/>
          <p:cNvSpPr txBox="1"/>
          <p:nvPr>
            <p:ph idx="1" type="body"/>
          </p:nvPr>
        </p:nvSpPr>
        <p:spPr>
          <a:xfrm>
            <a:off x="2319075" y="2078875"/>
            <a:ext cx="2399700" cy="28734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t>Existing communities - Facebook user groups</a:t>
            </a:r>
            <a:endParaRPr/>
          </a:p>
          <a:p>
            <a:pPr indent="-311150" lvl="0" marL="457200" rtl="0" algn="l">
              <a:spcBef>
                <a:spcPts val="1200"/>
              </a:spcBef>
              <a:spcAft>
                <a:spcPts val="0"/>
              </a:spcAft>
              <a:buSzPts val="1300"/>
              <a:buChar char="●"/>
            </a:pPr>
            <a:r>
              <a:rPr lang="en"/>
              <a:t>Shared guide in existing communities - facebook users groups</a:t>
            </a:r>
            <a:endParaRPr/>
          </a:p>
          <a:p>
            <a:pPr indent="-311150" lvl="0" marL="457200" rtl="0" algn="l">
              <a:spcBef>
                <a:spcPts val="0"/>
              </a:spcBef>
              <a:spcAft>
                <a:spcPts val="0"/>
              </a:spcAft>
              <a:buSzPts val="1300"/>
              <a:buChar char="●"/>
            </a:pPr>
            <a:r>
              <a:rPr lang="en"/>
              <a:t>Wide variety of feedback</a:t>
            </a:r>
            <a:endParaRPr/>
          </a:p>
          <a:p>
            <a:pPr indent="-311150" lvl="0" marL="457200" rtl="0" algn="l">
              <a:spcBef>
                <a:spcPts val="0"/>
              </a:spcBef>
              <a:spcAft>
                <a:spcPts val="0"/>
              </a:spcAft>
              <a:buSzPts val="1300"/>
              <a:buChar char="●"/>
            </a:pPr>
            <a:r>
              <a:rPr lang="en"/>
              <a:t>Mostly negative comments regarding the quality and accuracy of my content </a:t>
            </a:r>
            <a:endParaRPr/>
          </a:p>
          <a:p>
            <a:pPr indent="-311150" lvl="0" marL="457200" rtl="0" algn="l">
              <a:spcBef>
                <a:spcPts val="0"/>
              </a:spcBef>
              <a:spcAft>
                <a:spcPts val="0"/>
              </a:spcAft>
              <a:buSzPts val="1300"/>
              <a:buChar char="●"/>
            </a:pPr>
            <a:r>
              <a:rPr lang="en"/>
              <a:t>Large amounts of unreliable information</a:t>
            </a:r>
            <a:endParaRPr/>
          </a:p>
        </p:txBody>
      </p:sp>
      <p:sp>
        <p:nvSpPr>
          <p:cNvPr id="114" name="Google Shape;114;p17"/>
          <p:cNvSpPr txBox="1"/>
          <p:nvPr>
            <p:ph idx="1" type="body"/>
          </p:nvPr>
        </p:nvSpPr>
        <p:spPr>
          <a:xfrm>
            <a:off x="4494025" y="2078875"/>
            <a:ext cx="2290500" cy="2873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Local </a:t>
            </a:r>
            <a:r>
              <a:rPr lang="en"/>
              <a:t>Makerspace</a:t>
            </a:r>
            <a:endParaRPr/>
          </a:p>
          <a:p>
            <a:pPr indent="-311150" lvl="0" marL="457200" rtl="0" algn="l">
              <a:spcBef>
                <a:spcPts val="1200"/>
              </a:spcBef>
              <a:spcAft>
                <a:spcPts val="0"/>
              </a:spcAft>
              <a:buSzPts val="1300"/>
              <a:buChar char="●"/>
            </a:pPr>
            <a:r>
              <a:rPr lang="en"/>
              <a:t>Only allows 1 material in print lab</a:t>
            </a:r>
            <a:endParaRPr/>
          </a:p>
          <a:p>
            <a:pPr indent="-311150" lvl="0" marL="457200" rtl="0" algn="l">
              <a:spcBef>
                <a:spcPts val="0"/>
              </a:spcBef>
              <a:spcAft>
                <a:spcPts val="0"/>
              </a:spcAft>
              <a:buSzPts val="1300"/>
              <a:buChar char="●"/>
            </a:pPr>
            <a:r>
              <a:rPr lang="en"/>
              <a:t>90% of these users have never tried a different material</a:t>
            </a:r>
            <a:endParaRPr/>
          </a:p>
          <a:p>
            <a:pPr indent="-311150" lvl="0" marL="457200" rtl="0" algn="l">
              <a:spcBef>
                <a:spcPts val="0"/>
              </a:spcBef>
              <a:spcAft>
                <a:spcPts val="0"/>
              </a:spcAft>
              <a:buSzPts val="1300"/>
              <a:buChar char="●"/>
            </a:pPr>
            <a:r>
              <a:rPr lang="en"/>
              <a:t>50% have only used one brand</a:t>
            </a:r>
            <a:endParaRPr/>
          </a:p>
          <a:p>
            <a:pPr indent="-311150" lvl="0" marL="457200" rtl="0" algn="l">
              <a:spcBef>
                <a:spcPts val="0"/>
              </a:spcBef>
              <a:spcAft>
                <a:spcPts val="0"/>
              </a:spcAft>
              <a:buSzPts val="1300"/>
              <a:buChar char="●"/>
            </a:pPr>
            <a:r>
              <a:rPr lang="en"/>
              <a:t>Most wouldn’t know where to start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Full stack implementation strategic plan</a:t>
            </a:r>
            <a:endParaRPr/>
          </a:p>
        </p:txBody>
      </p:sp>
      <p:sp>
        <p:nvSpPr>
          <p:cNvPr id="120" name="Google Shape;120;p18"/>
          <p:cNvSpPr txBox="1"/>
          <p:nvPr>
            <p:ph idx="1" type="body"/>
          </p:nvPr>
        </p:nvSpPr>
        <p:spPr>
          <a:xfrm>
            <a:off x="4404625" y="1916238"/>
            <a:ext cx="4166100" cy="842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Global network</a:t>
            </a:r>
            <a:endParaRPr/>
          </a:p>
          <a:p>
            <a:pPr indent="-311150" lvl="0" marL="457200" rtl="0" algn="l">
              <a:spcBef>
                <a:spcPts val="0"/>
              </a:spcBef>
              <a:spcAft>
                <a:spcPts val="0"/>
              </a:spcAft>
              <a:buSzPts val="1300"/>
              <a:buChar char="●"/>
            </a:pPr>
            <a:r>
              <a:rPr lang="en"/>
              <a:t>Discord</a:t>
            </a:r>
            <a:endParaRPr/>
          </a:p>
          <a:p>
            <a:pPr indent="-311150" lvl="0" marL="457200" rtl="0" algn="l">
              <a:spcBef>
                <a:spcPts val="0"/>
              </a:spcBef>
              <a:spcAft>
                <a:spcPts val="0"/>
              </a:spcAft>
              <a:buSzPts val="1300"/>
              <a:buChar char="●"/>
            </a:pPr>
            <a:r>
              <a:rPr lang="en"/>
              <a:t>Tuning Guide - Materials education</a:t>
            </a:r>
            <a:endParaRPr/>
          </a:p>
        </p:txBody>
      </p:sp>
      <p:pic>
        <p:nvPicPr>
          <p:cNvPr id="121" name="Google Shape;121;p18"/>
          <p:cNvPicPr preferRelativeResize="0"/>
          <p:nvPr/>
        </p:nvPicPr>
        <p:blipFill rotWithShape="1">
          <a:blip r:embed="rId3">
            <a:alphaModFix/>
          </a:blip>
          <a:srcRect b="16394" l="0" r="0" t="0"/>
          <a:stretch/>
        </p:blipFill>
        <p:spPr>
          <a:xfrm>
            <a:off x="108225" y="1853850"/>
            <a:ext cx="3287749" cy="3217600"/>
          </a:xfrm>
          <a:prstGeom prst="rect">
            <a:avLst/>
          </a:prstGeom>
          <a:noFill/>
          <a:ln>
            <a:noFill/>
          </a:ln>
        </p:spPr>
      </p:pic>
      <p:cxnSp>
        <p:nvCxnSpPr>
          <p:cNvPr id="122" name="Google Shape;122;p18"/>
          <p:cNvCxnSpPr/>
          <p:nvPr/>
        </p:nvCxnSpPr>
        <p:spPr>
          <a:xfrm>
            <a:off x="3329548" y="4090433"/>
            <a:ext cx="0" cy="675000"/>
          </a:xfrm>
          <a:prstGeom prst="straightConnector1">
            <a:avLst/>
          </a:prstGeom>
          <a:noFill/>
          <a:ln cap="flat" cmpd="sng" w="9525">
            <a:solidFill>
              <a:srgbClr val="000000"/>
            </a:solidFill>
            <a:prstDash val="solid"/>
            <a:miter lim="800000"/>
            <a:headEnd len="med" w="med" type="triangle"/>
            <a:tailEnd len="med" w="med" type="triangle"/>
          </a:ln>
        </p:spPr>
      </p:cxnSp>
      <p:sp>
        <p:nvSpPr>
          <p:cNvPr id="123" name="Google Shape;123;p18"/>
          <p:cNvSpPr/>
          <p:nvPr/>
        </p:nvSpPr>
        <p:spPr>
          <a:xfrm>
            <a:off x="3339909" y="4279038"/>
            <a:ext cx="1136700" cy="263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lang="en" sz="1100">
                <a:solidFill>
                  <a:srgbClr val="FFFFFF"/>
                </a:solidFill>
                <a:highlight>
                  <a:srgbClr val="000000"/>
                </a:highlight>
                <a:latin typeface="Roboto"/>
                <a:ea typeface="Roboto"/>
                <a:cs typeface="Roboto"/>
                <a:sym typeface="Roboto"/>
              </a:rPr>
              <a:t>Communities</a:t>
            </a:r>
            <a:endParaRPr b="0" i="0" sz="1100" u="none" cap="none" strike="noStrike">
              <a:solidFill>
                <a:srgbClr val="000000"/>
              </a:solidFill>
              <a:latin typeface="Roboto"/>
              <a:ea typeface="Roboto"/>
              <a:cs typeface="Roboto"/>
              <a:sym typeface="Roboto"/>
            </a:endParaRPr>
          </a:p>
        </p:txBody>
      </p:sp>
      <p:sp>
        <p:nvSpPr>
          <p:cNvPr id="124" name="Google Shape;124;p18"/>
          <p:cNvSpPr/>
          <p:nvPr/>
        </p:nvSpPr>
        <p:spPr>
          <a:xfrm>
            <a:off x="3339907" y="3271894"/>
            <a:ext cx="842100" cy="263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lang="en" sz="1100">
                <a:solidFill>
                  <a:srgbClr val="FFFFFF"/>
                </a:solidFill>
                <a:highlight>
                  <a:srgbClr val="000000"/>
                </a:highlight>
                <a:latin typeface="Roboto"/>
                <a:ea typeface="Roboto"/>
                <a:cs typeface="Roboto"/>
                <a:sym typeface="Roboto"/>
              </a:rPr>
              <a:t>Territorial</a:t>
            </a:r>
            <a:endParaRPr b="0" i="0" sz="1100" u="none" cap="none" strike="noStrike">
              <a:solidFill>
                <a:srgbClr val="000000"/>
              </a:solidFill>
              <a:latin typeface="Roboto"/>
              <a:ea typeface="Roboto"/>
              <a:cs typeface="Roboto"/>
              <a:sym typeface="Roboto"/>
            </a:endParaRPr>
          </a:p>
        </p:txBody>
      </p:sp>
      <p:sp>
        <p:nvSpPr>
          <p:cNvPr id="125" name="Google Shape;125;p18"/>
          <p:cNvSpPr/>
          <p:nvPr/>
        </p:nvSpPr>
        <p:spPr>
          <a:xfrm>
            <a:off x="3326025" y="2130937"/>
            <a:ext cx="1321500" cy="263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lang="en" sz="1100">
                <a:solidFill>
                  <a:srgbClr val="FFFFFF"/>
                </a:solidFill>
                <a:highlight>
                  <a:srgbClr val="000000"/>
                </a:highlight>
                <a:latin typeface="Roboto"/>
                <a:ea typeface="Roboto"/>
                <a:cs typeface="Roboto"/>
                <a:sym typeface="Roboto"/>
              </a:rPr>
              <a:t>Planetary</a:t>
            </a:r>
            <a:endParaRPr b="0" i="0" sz="1100" u="none" cap="none" strike="noStrike">
              <a:solidFill>
                <a:srgbClr val="000000"/>
              </a:solidFill>
              <a:latin typeface="Roboto"/>
              <a:ea typeface="Roboto"/>
              <a:cs typeface="Roboto"/>
              <a:sym typeface="Roboto"/>
            </a:endParaRPr>
          </a:p>
        </p:txBody>
      </p:sp>
      <p:cxnSp>
        <p:nvCxnSpPr>
          <p:cNvPr id="126" name="Google Shape;126;p18"/>
          <p:cNvCxnSpPr/>
          <p:nvPr/>
        </p:nvCxnSpPr>
        <p:spPr>
          <a:xfrm>
            <a:off x="3326034" y="2921394"/>
            <a:ext cx="0" cy="998700"/>
          </a:xfrm>
          <a:prstGeom prst="straightConnector1">
            <a:avLst/>
          </a:prstGeom>
          <a:noFill/>
          <a:ln cap="flat" cmpd="sng" w="9525">
            <a:solidFill>
              <a:srgbClr val="000000"/>
            </a:solidFill>
            <a:prstDash val="solid"/>
            <a:miter lim="800000"/>
            <a:headEnd len="med" w="med" type="triangle"/>
            <a:tailEnd len="med" w="med" type="triangle"/>
          </a:ln>
        </p:spPr>
      </p:cxnSp>
      <p:cxnSp>
        <p:nvCxnSpPr>
          <p:cNvPr id="127" name="Google Shape;127;p18"/>
          <p:cNvCxnSpPr/>
          <p:nvPr/>
        </p:nvCxnSpPr>
        <p:spPr>
          <a:xfrm>
            <a:off x="3312151" y="1979333"/>
            <a:ext cx="0" cy="695700"/>
          </a:xfrm>
          <a:prstGeom prst="straightConnector1">
            <a:avLst/>
          </a:prstGeom>
          <a:noFill/>
          <a:ln cap="flat" cmpd="sng" w="9525">
            <a:solidFill>
              <a:srgbClr val="000000"/>
            </a:solidFill>
            <a:prstDash val="solid"/>
            <a:miter lim="800000"/>
            <a:headEnd len="med" w="med" type="triangle"/>
            <a:tailEnd len="med" w="med" type="triangle"/>
          </a:ln>
        </p:spPr>
      </p:cxnSp>
      <p:sp>
        <p:nvSpPr>
          <p:cNvPr id="128" name="Google Shape;128;p18"/>
          <p:cNvSpPr txBox="1"/>
          <p:nvPr>
            <p:ph idx="1" type="body"/>
          </p:nvPr>
        </p:nvSpPr>
        <p:spPr>
          <a:xfrm>
            <a:off x="4404625" y="2982250"/>
            <a:ext cx="4166100" cy="842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Encourage/enable regionally made materials</a:t>
            </a:r>
            <a:endParaRPr/>
          </a:p>
          <a:p>
            <a:pPr indent="-311150" lvl="0" marL="457200" rtl="0" algn="l">
              <a:spcBef>
                <a:spcPts val="0"/>
              </a:spcBef>
              <a:spcAft>
                <a:spcPts val="0"/>
              </a:spcAft>
              <a:buSzPts val="1300"/>
              <a:buChar char="●"/>
            </a:pPr>
            <a:r>
              <a:rPr lang="en"/>
              <a:t>Connect users to similar projects</a:t>
            </a:r>
            <a:endParaRPr/>
          </a:p>
          <a:p>
            <a:pPr indent="-311150" lvl="0" marL="457200" rtl="0" algn="l">
              <a:spcBef>
                <a:spcPts val="0"/>
              </a:spcBef>
              <a:spcAft>
                <a:spcPts val="0"/>
              </a:spcAft>
              <a:buSzPts val="1300"/>
              <a:buChar char="●"/>
            </a:pPr>
            <a:r>
              <a:rPr lang="en"/>
              <a:t>Business using 3d printing in new ways</a:t>
            </a:r>
            <a:endParaRPr/>
          </a:p>
        </p:txBody>
      </p:sp>
      <p:sp>
        <p:nvSpPr>
          <p:cNvPr id="129" name="Google Shape;129;p18"/>
          <p:cNvSpPr txBox="1"/>
          <p:nvPr>
            <p:ph idx="1" type="body"/>
          </p:nvPr>
        </p:nvSpPr>
        <p:spPr>
          <a:xfrm>
            <a:off x="4404625" y="4090425"/>
            <a:ext cx="4166100" cy="842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Makerspaces</a:t>
            </a:r>
            <a:endParaRPr/>
          </a:p>
          <a:p>
            <a:pPr indent="-311150" lvl="0" marL="457200" rtl="0" algn="l">
              <a:spcBef>
                <a:spcPts val="0"/>
              </a:spcBef>
              <a:spcAft>
                <a:spcPts val="0"/>
              </a:spcAft>
              <a:buSzPts val="1300"/>
              <a:buChar char="●"/>
            </a:pPr>
            <a:r>
              <a:rPr lang="en"/>
              <a:t>Workshops</a:t>
            </a:r>
            <a:endParaRPr/>
          </a:p>
          <a:p>
            <a:pPr indent="-311150" lvl="0" marL="457200" rtl="0" algn="l">
              <a:spcBef>
                <a:spcPts val="0"/>
              </a:spcBef>
              <a:spcAft>
                <a:spcPts val="0"/>
              </a:spcAft>
              <a:buSzPts val="1300"/>
              <a:buChar char="●"/>
            </a:pPr>
            <a:r>
              <a:rPr lang="en"/>
              <a:t>Individual projects (Bee Hotel)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Co-creative /design activities</a:t>
            </a:r>
            <a:endParaRPr/>
          </a:p>
        </p:txBody>
      </p:sp>
      <p:sp>
        <p:nvSpPr>
          <p:cNvPr id="135" name="Google Shape;135;p19"/>
          <p:cNvSpPr txBox="1"/>
          <p:nvPr>
            <p:ph idx="1" type="body"/>
          </p:nvPr>
        </p:nvSpPr>
        <p:spPr>
          <a:xfrm>
            <a:off x="729450" y="2078875"/>
            <a:ext cx="7688700" cy="2966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Feedback</a:t>
            </a:r>
            <a:endParaRPr/>
          </a:p>
          <a:p>
            <a:pPr indent="-311150" lvl="0" marL="457200" rtl="0" algn="l">
              <a:spcBef>
                <a:spcPts val="1200"/>
              </a:spcBef>
              <a:spcAft>
                <a:spcPts val="0"/>
              </a:spcAft>
              <a:buSzPts val="1300"/>
              <a:buChar char="●"/>
            </a:pPr>
            <a:r>
              <a:rPr lang="en"/>
              <a:t>Create the guide and educational content first. Follow up with the database later.</a:t>
            </a:r>
            <a:endParaRPr/>
          </a:p>
          <a:p>
            <a:pPr indent="-311150" lvl="0" marL="457200" rtl="0" algn="l">
              <a:spcBef>
                <a:spcPts val="0"/>
              </a:spcBef>
              <a:spcAft>
                <a:spcPts val="0"/>
              </a:spcAft>
              <a:buSzPts val="1300"/>
              <a:buChar char="●"/>
            </a:pPr>
            <a:r>
              <a:rPr lang="en"/>
              <a:t>Target guides to users who may have never changed settings on </a:t>
            </a:r>
            <a:r>
              <a:rPr lang="en"/>
              <a:t>their</a:t>
            </a:r>
            <a:r>
              <a:rPr lang="en"/>
              <a:t> printer or used a material other than PLA. - Maker Space</a:t>
            </a:r>
            <a:endParaRPr/>
          </a:p>
          <a:p>
            <a:pPr indent="-298450" lvl="1" marL="914400" rtl="0" algn="l">
              <a:spcBef>
                <a:spcPts val="0"/>
              </a:spcBef>
              <a:spcAft>
                <a:spcPts val="0"/>
              </a:spcAft>
              <a:buSzPts val="1100"/>
              <a:buChar char="○"/>
            </a:pPr>
            <a:r>
              <a:rPr lang="en"/>
              <a:t>80% never change from PLA or material that comes with machine</a:t>
            </a:r>
            <a:endParaRPr/>
          </a:p>
          <a:p>
            <a:pPr indent="-298450" lvl="1" marL="914400" rtl="0" algn="l">
              <a:spcBef>
                <a:spcPts val="0"/>
              </a:spcBef>
              <a:spcAft>
                <a:spcPts val="0"/>
              </a:spcAft>
              <a:buSzPts val="1100"/>
              <a:buChar char="○"/>
            </a:pPr>
            <a:r>
              <a:rPr lang="en"/>
              <a:t>50% never change brands</a:t>
            </a:r>
            <a:endParaRPr/>
          </a:p>
          <a:p>
            <a:pPr indent="-311150" lvl="0" marL="457200" rtl="0" algn="l">
              <a:spcBef>
                <a:spcPts val="0"/>
              </a:spcBef>
              <a:spcAft>
                <a:spcPts val="0"/>
              </a:spcAft>
              <a:buSzPts val="1300"/>
              <a:buChar char="●"/>
            </a:pPr>
            <a:r>
              <a:rPr lang="en"/>
              <a:t>Educate on why the material matters. People don’t understand the differences between polymers. - Bee hotel </a:t>
            </a:r>
            <a:endParaRPr/>
          </a:p>
          <a:p>
            <a:pPr indent="-311150" lvl="0" marL="457200" rtl="0" algn="l">
              <a:spcBef>
                <a:spcPts val="0"/>
              </a:spcBef>
              <a:spcAft>
                <a:spcPts val="0"/>
              </a:spcAft>
              <a:buSzPts val="1300"/>
              <a:buChar char="●"/>
            </a:pPr>
            <a:r>
              <a:rPr lang="en"/>
              <a:t>No </a:t>
            </a:r>
            <a:r>
              <a:rPr lang="en"/>
              <a:t>repositories</a:t>
            </a:r>
            <a:r>
              <a:rPr lang="en"/>
              <a:t> exist today. Effort is lost or duplicated.</a:t>
            </a:r>
            <a:endParaRPr/>
          </a:p>
          <a:p>
            <a:pPr indent="-298450" lvl="1" marL="914400" rtl="0" algn="l">
              <a:spcBef>
                <a:spcPts val="0"/>
              </a:spcBef>
              <a:spcAft>
                <a:spcPts val="0"/>
              </a:spcAft>
              <a:buSzPts val="1100"/>
              <a:buChar char="○"/>
            </a:pPr>
            <a:r>
              <a:rPr lang="en"/>
              <a:t>Need tool to archive, compare, access for different configurations </a:t>
            </a:r>
            <a:endParaRPr/>
          </a:p>
          <a:p>
            <a:pPr indent="-298450" lvl="1" marL="914400" rtl="0" algn="l">
              <a:spcBef>
                <a:spcPts val="0"/>
              </a:spcBef>
              <a:spcAft>
                <a:spcPts val="0"/>
              </a:spcAft>
              <a:buSzPts val="1100"/>
              <a:buChar char="○"/>
            </a:pPr>
            <a:r>
              <a:rPr lang="en"/>
              <a:t>Forums can make for good archives to </a:t>
            </a:r>
            <a:endParaRPr/>
          </a:p>
          <a:p>
            <a:pPr indent="-311150" lvl="0" marL="457200" rtl="0" algn="l">
              <a:spcBef>
                <a:spcPts val="0"/>
              </a:spcBef>
              <a:spcAft>
                <a:spcPts val="0"/>
              </a:spcAft>
              <a:buSzPts val="1300"/>
              <a:buChar char="●"/>
            </a:pPr>
            <a:r>
              <a:rPr lang="en"/>
              <a:t>Need experts to lead</a:t>
            </a:r>
            <a:endParaRPr/>
          </a:p>
          <a:p>
            <a:pPr indent="-298450" lvl="1" marL="914400" rtl="0" algn="l">
              <a:spcBef>
                <a:spcPts val="0"/>
              </a:spcBef>
              <a:spcAft>
                <a:spcPts val="0"/>
              </a:spcAft>
              <a:buSzPts val="1100"/>
              <a:buChar char="○"/>
            </a:pPr>
            <a:r>
              <a:rPr lang="en"/>
              <a:t>Active 3D industry workers have NDA challenges</a:t>
            </a:r>
            <a:endParaRPr/>
          </a:p>
          <a:p>
            <a:pPr indent="-298450" lvl="1" marL="914400" rtl="0" algn="l">
              <a:spcBef>
                <a:spcPts val="0"/>
              </a:spcBef>
              <a:spcAft>
                <a:spcPts val="0"/>
              </a:spcAft>
              <a:buSzPts val="1100"/>
              <a:buChar char="○"/>
            </a:pPr>
            <a:r>
              <a:rPr lang="en"/>
              <a:t>Search for high level users outside of 3d industry - Fablab, makerspaces, other communties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Map </a:t>
            </a:r>
            <a:endParaRPr/>
          </a:p>
        </p:txBody>
      </p:sp>
      <p:pic>
        <p:nvPicPr>
          <p:cNvPr id="141" name="Google Shape;141;p20"/>
          <p:cNvPicPr preferRelativeResize="0"/>
          <p:nvPr/>
        </p:nvPicPr>
        <p:blipFill>
          <a:blip r:embed="rId3">
            <a:alphaModFix/>
          </a:blip>
          <a:stretch>
            <a:fillRect/>
          </a:stretch>
        </p:blipFill>
        <p:spPr>
          <a:xfrm>
            <a:off x="697375" y="2978425"/>
            <a:ext cx="3403423" cy="1553799"/>
          </a:xfrm>
          <a:prstGeom prst="rect">
            <a:avLst/>
          </a:prstGeom>
          <a:noFill/>
          <a:ln>
            <a:noFill/>
          </a:ln>
        </p:spPr>
      </p:pic>
      <p:pic>
        <p:nvPicPr>
          <p:cNvPr id="142" name="Google Shape;142;p20"/>
          <p:cNvPicPr preferRelativeResize="0"/>
          <p:nvPr/>
        </p:nvPicPr>
        <p:blipFill>
          <a:blip r:embed="rId4">
            <a:alphaModFix/>
          </a:blip>
          <a:stretch>
            <a:fillRect/>
          </a:stretch>
        </p:blipFill>
        <p:spPr>
          <a:xfrm>
            <a:off x="1830775" y="1015525"/>
            <a:ext cx="2270024" cy="1702529"/>
          </a:xfrm>
          <a:prstGeom prst="rect">
            <a:avLst/>
          </a:prstGeom>
          <a:noFill/>
          <a:ln>
            <a:noFill/>
          </a:ln>
        </p:spPr>
      </p:pic>
      <p:pic>
        <p:nvPicPr>
          <p:cNvPr id="143" name="Google Shape;143;p20"/>
          <p:cNvPicPr preferRelativeResize="0"/>
          <p:nvPr/>
        </p:nvPicPr>
        <p:blipFill>
          <a:blip r:embed="rId5">
            <a:alphaModFix/>
          </a:blip>
          <a:stretch>
            <a:fillRect/>
          </a:stretch>
        </p:blipFill>
        <p:spPr>
          <a:xfrm>
            <a:off x="4387747" y="1015525"/>
            <a:ext cx="4629350" cy="3200751"/>
          </a:xfrm>
          <a:prstGeom prst="rect">
            <a:avLst/>
          </a:prstGeom>
          <a:noFill/>
          <a:ln>
            <a:noFill/>
          </a:ln>
        </p:spPr>
      </p:pic>
      <p:sp>
        <p:nvSpPr>
          <p:cNvPr id="144" name="Google Shape;144;p20"/>
          <p:cNvSpPr txBox="1"/>
          <p:nvPr/>
        </p:nvSpPr>
        <p:spPr>
          <a:xfrm>
            <a:off x="4513700" y="4132025"/>
            <a:ext cx="40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Gitbook</a:t>
            </a:r>
            <a:endParaRPr>
              <a:latin typeface="Lato"/>
              <a:ea typeface="Lato"/>
              <a:cs typeface="Lato"/>
              <a:sym typeface="Lato"/>
            </a:endParaRPr>
          </a:p>
        </p:txBody>
      </p:sp>
      <p:sp>
        <p:nvSpPr>
          <p:cNvPr id="145" name="Google Shape;145;p20"/>
          <p:cNvSpPr txBox="1"/>
          <p:nvPr/>
        </p:nvSpPr>
        <p:spPr>
          <a:xfrm>
            <a:off x="1987450" y="678825"/>
            <a:ext cx="40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Bee House</a:t>
            </a:r>
            <a:endParaRPr>
              <a:latin typeface="Lato"/>
              <a:ea typeface="Lato"/>
              <a:cs typeface="Lato"/>
              <a:sym typeface="Lato"/>
            </a:endParaRPr>
          </a:p>
        </p:txBody>
      </p:sp>
      <p:sp>
        <p:nvSpPr>
          <p:cNvPr id="146" name="Google Shape;146;p20"/>
          <p:cNvSpPr txBox="1"/>
          <p:nvPr/>
        </p:nvSpPr>
        <p:spPr>
          <a:xfrm>
            <a:off x="950388" y="4532225"/>
            <a:ext cx="40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Project map</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Social, economical, and </a:t>
            </a:r>
            <a:r>
              <a:rPr lang="en"/>
              <a:t>environmental</a:t>
            </a:r>
            <a:r>
              <a:rPr lang="en"/>
              <a:t> impact</a:t>
            </a:r>
            <a:endParaRPr/>
          </a:p>
        </p:txBody>
      </p:sp>
      <p:sp>
        <p:nvSpPr>
          <p:cNvPr id="152" name="Google Shape;152;p21"/>
          <p:cNvSpPr txBox="1"/>
          <p:nvPr>
            <p:ph idx="1" type="body"/>
          </p:nvPr>
        </p:nvSpPr>
        <p:spPr>
          <a:xfrm>
            <a:off x="729450" y="2078875"/>
            <a:ext cx="7688700" cy="282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Impact 1 - The goal is for users to to take on more serious, technically demanding,  or challenging projects. Being able to more easily use high performance materials will enable new application spaces, or make longer term manufacturing of parts possible rather than just prototypes.</a:t>
            </a:r>
            <a:endParaRPr/>
          </a:p>
          <a:p>
            <a:pPr indent="0" lvl="0" marL="0" rtl="0" algn="l">
              <a:spcBef>
                <a:spcPts val="1200"/>
              </a:spcBef>
              <a:spcAft>
                <a:spcPts val="0"/>
              </a:spcAft>
              <a:buNone/>
            </a:pPr>
            <a:r>
              <a:rPr lang="en"/>
              <a:t>Impact 2 - By giving users the freedom to choose the manufacturer of </a:t>
            </a:r>
            <a:r>
              <a:rPr lang="en"/>
              <a:t>their</a:t>
            </a:r>
            <a:r>
              <a:rPr lang="en"/>
              <a:t> material, more people we will be able to choose more locally manufactured materials and reduce the transportation cost/burden. </a:t>
            </a:r>
            <a:endParaRPr/>
          </a:p>
          <a:p>
            <a:pPr indent="0" lvl="0" marL="0" rtl="0" algn="l">
              <a:spcBef>
                <a:spcPts val="1200"/>
              </a:spcBef>
              <a:spcAft>
                <a:spcPts val="0"/>
              </a:spcAft>
              <a:buNone/>
            </a:pPr>
            <a:r>
              <a:rPr lang="en"/>
              <a:t>Impact 3 - By shifting to </a:t>
            </a:r>
            <a:r>
              <a:rPr lang="en"/>
              <a:t>functional</a:t>
            </a:r>
            <a:r>
              <a:rPr lang="en"/>
              <a:t> parts rather than prototypes. It is more likely that these parts will be in service for longer periods of time and reduce the need for replacements as frequently. </a:t>
            </a:r>
            <a:endParaRPr/>
          </a:p>
          <a:p>
            <a:pPr indent="0" lvl="0" marL="0" rtl="0" algn="l">
              <a:spcBef>
                <a:spcPts val="1200"/>
              </a:spcBef>
              <a:spcAft>
                <a:spcPts val="1200"/>
              </a:spcAft>
              <a:buNone/>
            </a:pPr>
            <a:r>
              <a:rPr lang="en"/>
              <a:t>Impact 4 - Time - It can takes weeks to develop robust material profiles. These efforts are </a:t>
            </a:r>
            <a:r>
              <a:rPr lang="en"/>
              <a:t>frequently</a:t>
            </a:r>
            <a:r>
              <a:rPr lang="en"/>
              <a:t> repeated over and over due to the lack of system to share the information.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